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8229600" cx="14630400"/>
  <p:notesSz cx="8229600" cy="14630400"/>
  <p:embeddedFontLst>
    <p:embeddedFont>
      <p:font typeface="IBM Plex Sans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IBM Plex Sans Medium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EF33769-B0A4-40A7-9FD4-7B856E2EFA67}">
  <a:tblStyle styleId="{AEF33769-B0A4-40A7-9FD4-7B856E2EFA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IBMPlexSans-bold.fntdata"/><Relationship Id="rId21" Type="http://schemas.openxmlformats.org/officeDocument/2006/relationships/font" Target="fonts/IBMPlexSans-regular.fntdata"/><Relationship Id="rId24" Type="http://schemas.openxmlformats.org/officeDocument/2006/relationships/font" Target="fonts/IBMPlexSans-boldItalic.fntdata"/><Relationship Id="rId23" Type="http://schemas.openxmlformats.org/officeDocument/2006/relationships/font" Target="fonts/IBMPlex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BMPlexSans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BMPlexSansMedium-italic.fntdata"/><Relationship Id="rId30" Type="http://schemas.openxmlformats.org/officeDocument/2006/relationships/font" Target="fonts/IBMPlexSansMedium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IBMPlexSansMedium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bg>
      <p:bgPr>
        <a:solidFill>
          <a:srgbClr val="000000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" name="Google Shape;6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bg>
      <p:bgPr>
        <a:solidFill>
          <a:srgbClr val="000000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5" name="Google Shape;6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5 master">
  <p:cSld name="Slide 15 master">
    <p:bg>
      <p:bgPr>
        <a:solidFill>
          <a:srgbClr val="00000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TjuSIatoYglfo-yYt4QovEkXkYP60KEU/view" TargetMode="External"/><Relationship Id="rId4" Type="http://schemas.openxmlformats.org/officeDocument/2006/relationships/image" Target="../media/image2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nps.gov/yell/learn/nature/wolf-restoration.htm" TargetMode="External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" name="Google Shape;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8"/>
          <p:cNvSpPr/>
          <p:nvPr/>
        </p:nvSpPr>
        <p:spPr>
          <a:xfrm>
            <a:off x="6280190" y="1101090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 Medium"/>
              <a:buNone/>
            </a:pPr>
            <a:r>
              <a:rPr b="1" i="0" lang="en-US" sz="4450" u="none" cap="none" strike="noStrike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Geofencing Wolf Habitats: Using Convex Hull for Conservation</a:t>
            </a:r>
            <a:endParaRPr b="1" i="0" sz="4450" u="none" cap="none" strike="noStrike">
              <a:solidFill>
                <a:srgbClr val="F9CB9C"/>
              </a:solidFill>
            </a:endParaRPr>
          </a:p>
        </p:txBody>
      </p:sp>
      <p:sp>
        <p:nvSpPr>
          <p:cNvPr id="78" name="Google Shape;78;p18"/>
          <p:cNvSpPr/>
          <p:nvPr/>
        </p:nvSpPr>
        <p:spPr>
          <a:xfrm>
            <a:off x="6280190" y="3567589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Welcome. We'll explore a novel approach to protecting wolf habitats using convex hull algorithms. This method allows for dynamic, scalable geofencing.</a:t>
            </a:r>
            <a:endParaRPr b="0" i="0" sz="1750" u="none" cap="none" strike="noStrike"/>
          </a:p>
        </p:txBody>
      </p:sp>
      <p:sp>
        <p:nvSpPr>
          <p:cNvPr id="79" name="Google Shape;79;p18"/>
          <p:cNvSpPr/>
          <p:nvPr/>
        </p:nvSpPr>
        <p:spPr>
          <a:xfrm>
            <a:off x="6280190" y="4911447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80" name="Google Shape;80;p18"/>
          <p:cNvSpPr/>
          <p:nvPr/>
        </p:nvSpPr>
        <p:spPr>
          <a:xfrm>
            <a:off x="6280190" y="5529501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1" i="0" lang="en-US" sz="1750" u="none" cap="none" strike="noStrike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LAKSHMI SRINIVASAMURTHY</a:t>
            </a:r>
            <a:endParaRPr b="1" i="0" sz="1750" u="none" cap="none" strike="noStrike">
              <a:solidFill>
                <a:srgbClr val="F9CB9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1" name="Google Shape;81;p18"/>
          <p:cNvSpPr/>
          <p:nvPr/>
        </p:nvSpPr>
        <p:spPr>
          <a:xfrm>
            <a:off x="6280190" y="6147554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1" i="0" lang="en-US" sz="1750" u="none" cap="none" strike="noStrike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KYLE MANNING</a:t>
            </a:r>
            <a:endParaRPr b="1" i="0" sz="1750" u="none" cap="none" strike="noStrike">
              <a:solidFill>
                <a:srgbClr val="F9CB9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2" name="Google Shape;82;p18"/>
          <p:cNvSpPr/>
          <p:nvPr/>
        </p:nvSpPr>
        <p:spPr>
          <a:xfrm>
            <a:off x="6280190" y="676560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1" i="0" lang="en-US" sz="1750" u="none" cap="none" strike="noStrike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RYAN ISAACSON</a:t>
            </a:r>
            <a:endParaRPr b="1" i="0" sz="1750" u="none" cap="none" strike="noStrike">
              <a:solidFill>
                <a:srgbClr val="F9CB9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/>
          <p:nvPr/>
        </p:nvSpPr>
        <p:spPr>
          <a:xfrm>
            <a:off x="426125" y="334800"/>
            <a:ext cx="12877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286000" marR="0" rtl="0" algn="l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2350"/>
              <a:buFont typeface="IBM Plex Sans Medium"/>
              <a:buNone/>
            </a:pPr>
            <a:r>
              <a:rPr lang="en-US" sz="4200">
                <a:solidFill>
                  <a:srgbClr val="F9CB9C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 </a:t>
            </a:r>
            <a:r>
              <a:rPr b="1" i="0" lang="en-US" sz="4200" u="none" cap="none" strike="noStrike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Parallelized Solution Execution</a:t>
            </a:r>
            <a:endParaRPr b="1" i="0" sz="4200" u="none" cap="none" strike="noStrike">
              <a:solidFill>
                <a:srgbClr val="F9CB9C"/>
              </a:solidFill>
            </a:endParaRPr>
          </a:p>
        </p:txBody>
      </p:sp>
      <p:pic>
        <p:nvPicPr>
          <p:cNvPr descr="preencoded.png" id="190" name="Google Shape;19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1850" y="1009550"/>
            <a:ext cx="10290951" cy="69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/>
          <p:nvPr/>
        </p:nvSpPr>
        <p:spPr>
          <a:xfrm>
            <a:off x="426125" y="10395942"/>
            <a:ext cx="13778151" cy="19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SzPts val="950"/>
              <a:buFont typeface="Arial"/>
              <a:buNone/>
            </a:pPr>
            <a:r>
              <a:t/>
            </a:r>
            <a:endParaRPr b="0" i="0" sz="950" u="none" cap="none" strike="noStrike"/>
          </a:p>
        </p:txBody>
      </p:sp>
      <p:sp>
        <p:nvSpPr>
          <p:cNvPr id="192" name="Google Shape;192;p27"/>
          <p:cNvSpPr/>
          <p:nvPr/>
        </p:nvSpPr>
        <p:spPr>
          <a:xfrm>
            <a:off x="426125" y="10727650"/>
            <a:ext cx="13778151" cy="194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SzPts val="950"/>
              <a:buFont typeface="Arial"/>
              <a:buNone/>
            </a:pPr>
            <a:r>
              <a:t/>
            </a:r>
            <a:endParaRPr b="0" i="0" sz="9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SzPts val="4450"/>
              <a:buFont typeface="Arial"/>
              <a:buNone/>
            </a:pPr>
            <a:r>
              <a:t/>
            </a:r>
            <a:endParaRPr b="0" i="0" sz="4450" u="none" cap="none" strike="noStrike"/>
          </a:p>
        </p:txBody>
      </p:sp>
      <p:pic>
        <p:nvPicPr>
          <p:cNvPr id="199" name="Google Shape;199;p28" title="Screen Recording 2024-11-30 at 8.19.04 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9475" y="318050"/>
            <a:ext cx="8800101" cy="755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/>
          <p:nvPr/>
        </p:nvSpPr>
        <p:spPr>
          <a:xfrm>
            <a:off x="700450" y="550300"/>
            <a:ext cx="97185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320040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3900"/>
              <a:buFont typeface="IBM Plex Sans Medium"/>
              <a:buNone/>
            </a:pPr>
            <a:r>
              <a:rPr b="1" i="0" lang="en-US" sz="4200" u="none" cap="none" strike="noStrike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Execution Performance</a:t>
            </a:r>
            <a:endParaRPr b="1" i="0" sz="4200" u="none" cap="none" strike="noStrike">
              <a:solidFill>
                <a:srgbClr val="F9CB9C"/>
              </a:solidFill>
            </a:endParaRPr>
          </a:p>
        </p:txBody>
      </p:sp>
      <p:sp>
        <p:nvSpPr>
          <p:cNvPr id="206" name="Google Shape;206;p29"/>
          <p:cNvSpPr/>
          <p:nvPr/>
        </p:nvSpPr>
        <p:spPr>
          <a:xfrm>
            <a:off x="700450" y="1575800"/>
            <a:ext cx="12792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50"/>
              <a:buFont typeface="Roboto"/>
              <a:buNone/>
            </a:pPr>
            <a:r>
              <a:rPr b="1" i="0" lang="en-US" sz="3150" u="sng" cap="none" strike="noStrike">
                <a:solidFill>
                  <a:srgbClr val="F9CB9C"/>
                </a:solidFill>
                <a:latin typeface="Roboto"/>
                <a:ea typeface="Roboto"/>
                <a:cs typeface="Roboto"/>
                <a:sym typeface="Roboto"/>
              </a:rPr>
              <a:t>Spark:</a:t>
            </a:r>
            <a:endParaRPr b="0" i="0" sz="3150" u="sng" cap="none" strike="noStrike">
              <a:solidFill>
                <a:srgbClr val="F9CB9C"/>
              </a:solidFill>
            </a:endParaRPr>
          </a:p>
        </p:txBody>
      </p:sp>
      <p:pic>
        <p:nvPicPr>
          <p:cNvPr descr="preencoded.png" id="207" name="Google Shape;20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438" y="2250877"/>
            <a:ext cx="3596402" cy="2401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8" name="Google Shape;20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285" y="2250877"/>
            <a:ext cx="3596402" cy="2401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9" name="Google Shape;20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25320" y="5007412"/>
            <a:ext cx="3580209" cy="26737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0" name="Google Shape;210;p29"/>
          <p:cNvGraphicFramePr/>
          <p:nvPr/>
        </p:nvGraphicFramePr>
        <p:xfrm>
          <a:off x="10200450" y="225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{AEF33769-B0A4-40A7-9FD4-7B856E2EFA67}</a:tableStyleId>
              </a:tblPr>
              <a:tblGrid>
                <a:gridCol w="1256925"/>
                <a:gridCol w="1640075"/>
              </a:tblGrid>
              <a:tr h="75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# Nodes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</a:rPr>
                        <a:t>Exec. Time (ms)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</a:tr>
              <a:tr h="111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1002.6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434343"/>
                    </a:solidFill>
                  </a:tcPr>
                </a:tc>
              </a:tr>
              <a:tr h="1110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717.5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434343"/>
                    </a:solidFill>
                  </a:tcPr>
                </a:tc>
              </a:tr>
              <a:tr h="1072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590.9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434343"/>
                    </a:solidFill>
                  </a:tcPr>
                </a:tc>
              </a:tr>
              <a:tr h="985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4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531.8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  <p:sp>
        <p:nvSpPr>
          <p:cNvPr id="211" name="Google Shape;211;p29"/>
          <p:cNvSpPr/>
          <p:nvPr/>
        </p:nvSpPr>
        <p:spPr>
          <a:xfrm>
            <a:off x="10200450" y="1575800"/>
            <a:ext cx="28971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50"/>
              <a:buFont typeface="Roboto"/>
              <a:buNone/>
            </a:pPr>
            <a:r>
              <a:rPr b="1" lang="en-US" sz="3150" u="sng">
                <a:solidFill>
                  <a:srgbClr val="F9CB9C"/>
                </a:solidFill>
                <a:latin typeface="Roboto"/>
                <a:ea typeface="Roboto"/>
                <a:cs typeface="Roboto"/>
                <a:sym typeface="Roboto"/>
              </a:rPr>
              <a:t>mpiJava</a:t>
            </a:r>
            <a:r>
              <a:rPr b="1" i="0" lang="en-US" sz="3150" u="sng" cap="none" strike="noStrike">
                <a:solidFill>
                  <a:srgbClr val="F9CB9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3150" u="sng" cap="none" strike="noStrike">
              <a:solidFill>
                <a:srgbClr val="F9CB9C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/>
          <p:nvPr/>
        </p:nvSpPr>
        <p:spPr>
          <a:xfrm>
            <a:off x="732125" y="575200"/>
            <a:ext cx="125931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100"/>
              <a:buFont typeface="IBM Plex Sans Medium"/>
              <a:buNone/>
            </a:pPr>
            <a:r>
              <a:rPr lang="en-US" sz="4200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        </a:t>
            </a:r>
            <a:r>
              <a:rPr b="1" lang="en-US" sz="4200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</a:t>
            </a:r>
            <a:r>
              <a:rPr b="1" i="0" lang="en-US" sz="4200" u="none" cap="none" strike="noStrike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Parallel Processing S</a:t>
            </a:r>
            <a:r>
              <a:rPr b="1" lang="en-US" sz="4200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trategy</a:t>
            </a:r>
            <a:r>
              <a:rPr b="1" i="0" lang="en-US" sz="4200" u="none" cap="none" strike="noStrike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: MASS </a:t>
            </a:r>
            <a:endParaRPr b="1" i="0" sz="4200" u="none" cap="none" strike="noStrike">
              <a:solidFill>
                <a:srgbClr val="F9CB9C"/>
              </a:solidFill>
            </a:endParaRPr>
          </a:p>
        </p:txBody>
      </p:sp>
      <p:sp>
        <p:nvSpPr>
          <p:cNvPr id="218" name="Google Shape;218;p30"/>
          <p:cNvSpPr/>
          <p:nvPr/>
        </p:nvSpPr>
        <p:spPr>
          <a:xfrm>
            <a:off x="732115" y="1647349"/>
            <a:ext cx="13166169" cy="334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600"/>
              <a:buFont typeface="Roboto"/>
              <a:buChar char="●"/>
            </a:pPr>
            <a:r>
              <a:rPr b="0" i="0" lang="en-US" sz="160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Places represent a grid of distributed data containers in MASS</a:t>
            </a:r>
            <a:endParaRPr b="0" i="0" sz="1600" u="none" cap="none" strike="noStrike"/>
          </a:p>
        </p:txBody>
      </p:sp>
      <p:sp>
        <p:nvSpPr>
          <p:cNvPr id="219" name="Google Shape;219;p30"/>
          <p:cNvSpPr/>
          <p:nvPr/>
        </p:nvSpPr>
        <p:spPr>
          <a:xfrm>
            <a:off x="732115" y="2217301"/>
            <a:ext cx="13166169" cy="334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600"/>
              <a:buFont typeface="Roboto"/>
              <a:buChar char="●"/>
            </a:pPr>
            <a:r>
              <a:rPr b="0" i="0" lang="en-US" sz="160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Agents are mobile entities in MASS that perform computations or move between Places.</a:t>
            </a:r>
            <a:endParaRPr b="0" i="0" sz="1600" u="none" cap="none" strike="noStrike"/>
          </a:p>
        </p:txBody>
      </p:sp>
      <p:sp>
        <p:nvSpPr>
          <p:cNvPr id="220" name="Google Shape;220;p30"/>
          <p:cNvSpPr/>
          <p:nvPr/>
        </p:nvSpPr>
        <p:spPr>
          <a:xfrm>
            <a:off x="732115" y="2787253"/>
            <a:ext cx="13166169" cy="669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600"/>
              <a:buFont typeface="Roboto"/>
              <a:buChar char="●"/>
            </a:pPr>
            <a:r>
              <a:rPr b="0" i="0" lang="en-US" sz="160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exchangeAll() is a MASS function used for communication between Places. It allows data to be exchanged between neighboring or connected Places.</a:t>
            </a:r>
            <a:endParaRPr b="0" i="0" sz="1600" u="none" cap="none" strike="noStrike"/>
          </a:p>
        </p:txBody>
      </p:sp>
      <p:sp>
        <p:nvSpPr>
          <p:cNvPr id="221" name="Google Shape;221;p30"/>
          <p:cNvSpPr/>
          <p:nvPr/>
        </p:nvSpPr>
        <p:spPr>
          <a:xfrm>
            <a:off x="7303770" y="3691890"/>
            <a:ext cx="22800" cy="3962700"/>
          </a:xfrm>
          <a:prstGeom prst="roundRect">
            <a:avLst>
              <a:gd fmla="val 137269" name="adj"/>
            </a:avLst>
          </a:prstGeom>
          <a:solidFill>
            <a:srgbClr val="616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0"/>
          <p:cNvSpPr/>
          <p:nvPr/>
        </p:nvSpPr>
        <p:spPr>
          <a:xfrm>
            <a:off x="6370618" y="4150995"/>
            <a:ext cx="732115" cy="22860"/>
          </a:xfrm>
          <a:prstGeom prst="roundRect">
            <a:avLst>
              <a:gd fmla="val 137269" name="adj"/>
            </a:avLst>
          </a:prstGeom>
          <a:solidFill>
            <a:srgbClr val="616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7079873" y="3927157"/>
            <a:ext cx="470654" cy="470654"/>
          </a:xfrm>
          <a:prstGeom prst="roundRect">
            <a:avLst>
              <a:gd fmla="val 6667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0"/>
          <p:cNvSpPr/>
          <p:nvPr/>
        </p:nvSpPr>
        <p:spPr>
          <a:xfrm>
            <a:off x="7221081" y="4005501"/>
            <a:ext cx="188238" cy="31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450"/>
              <a:buFont typeface="IBM Plex Sans Medium"/>
              <a:buNone/>
            </a:pPr>
            <a:r>
              <a:rPr b="0" i="0" lang="en-US" sz="2450" u="none" cap="none" strike="noStrik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</a:t>
            </a:r>
            <a:endParaRPr b="0" i="0" sz="2450" u="none" cap="none" strike="noStrike"/>
          </a:p>
        </p:txBody>
      </p:sp>
      <p:sp>
        <p:nvSpPr>
          <p:cNvPr id="225" name="Google Shape;225;p30"/>
          <p:cNvSpPr/>
          <p:nvPr/>
        </p:nvSpPr>
        <p:spPr>
          <a:xfrm>
            <a:off x="2032040" y="3901083"/>
            <a:ext cx="4132659" cy="326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050"/>
              <a:buFont typeface="IBM Plex Sans Medium"/>
              <a:buNone/>
            </a:pPr>
            <a:r>
              <a:rPr b="0" i="0" lang="en-US" sz="2050" u="none" cap="none" strike="noStrike">
                <a:solidFill>
                  <a:srgbClr val="F9CB9C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Partition Data Across MASS Places</a:t>
            </a:r>
            <a:endParaRPr b="0" i="0" sz="2050" u="none" cap="none" strike="noStrike">
              <a:solidFill>
                <a:srgbClr val="F9CB9C"/>
              </a:solidFill>
            </a:endParaRPr>
          </a:p>
        </p:txBody>
      </p:sp>
      <p:sp>
        <p:nvSpPr>
          <p:cNvPr id="226" name="Google Shape;226;p30"/>
          <p:cNvSpPr/>
          <p:nvPr/>
        </p:nvSpPr>
        <p:spPr>
          <a:xfrm>
            <a:off x="732115" y="4353401"/>
            <a:ext cx="5432584" cy="10040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Use Places to spatially </a:t>
            </a:r>
            <a:r>
              <a:rPr b="0" i="0" lang="en-US" sz="160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distribute</a:t>
            </a:r>
            <a:r>
              <a:rPr b="0" i="0" lang="en-US" sz="160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input points across nodes, ensuring each partition corresponds to a unique computational region.</a:t>
            </a:r>
            <a:endParaRPr b="0" i="0" sz="1600" u="none" cap="none" strike="noStrike"/>
          </a:p>
        </p:txBody>
      </p:sp>
      <p:sp>
        <p:nvSpPr>
          <p:cNvPr id="227" name="Google Shape;227;p30"/>
          <p:cNvSpPr/>
          <p:nvPr/>
        </p:nvSpPr>
        <p:spPr>
          <a:xfrm>
            <a:off x="7527667" y="5196959"/>
            <a:ext cx="732115" cy="22860"/>
          </a:xfrm>
          <a:prstGeom prst="roundRect">
            <a:avLst>
              <a:gd fmla="val 137269" name="adj"/>
            </a:avLst>
          </a:prstGeom>
          <a:solidFill>
            <a:srgbClr val="616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0"/>
          <p:cNvSpPr/>
          <p:nvPr/>
        </p:nvSpPr>
        <p:spPr>
          <a:xfrm>
            <a:off x="7079873" y="4973122"/>
            <a:ext cx="470654" cy="470654"/>
          </a:xfrm>
          <a:prstGeom prst="roundRect">
            <a:avLst>
              <a:gd fmla="val 6667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0"/>
          <p:cNvSpPr/>
          <p:nvPr/>
        </p:nvSpPr>
        <p:spPr>
          <a:xfrm>
            <a:off x="7221081" y="5051465"/>
            <a:ext cx="188238" cy="31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450"/>
              <a:buFont typeface="IBM Plex Sans Medium"/>
              <a:buNone/>
            </a:pPr>
            <a:r>
              <a:rPr b="0" i="0" lang="en-US" sz="2450" u="none" cap="none" strike="noStrik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2</a:t>
            </a:r>
            <a:endParaRPr b="0" i="0" sz="2450" u="none" cap="none" strike="noStrike"/>
          </a:p>
        </p:txBody>
      </p:sp>
      <p:sp>
        <p:nvSpPr>
          <p:cNvPr id="230" name="Google Shape;230;p30"/>
          <p:cNvSpPr/>
          <p:nvPr/>
        </p:nvSpPr>
        <p:spPr>
          <a:xfrm>
            <a:off x="8465701" y="4947047"/>
            <a:ext cx="4699516" cy="326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050"/>
              <a:buFont typeface="IBM Plex Sans Medium"/>
              <a:buNone/>
            </a:pPr>
            <a:r>
              <a:rPr b="0" i="0" lang="en-US" sz="2050" u="none" cap="none" strike="noStrike">
                <a:solidFill>
                  <a:srgbClr val="F9CB9C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Parallel Local Computation with Agents</a:t>
            </a:r>
            <a:endParaRPr b="0" i="0" sz="2050" u="none" cap="none" strike="noStrike">
              <a:solidFill>
                <a:srgbClr val="F9CB9C"/>
              </a:solidFill>
            </a:endParaRPr>
          </a:p>
        </p:txBody>
      </p:sp>
      <p:sp>
        <p:nvSpPr>
          <p:cNvPr id="231" name="Google Shape;231;p30"/>
          <p:cNvSpPr/>
          <p:nvPr/>
        </p:nvSpPr>
        <p:spPr>
          <a:xfrm>
            <a:off x="8465701" y="5399365"/>
            <a:ext cx="5432584" cy="10040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Deploy Agents to compute local convex hulls within their respective Places, leveraging MASS’s callAll() for parallel execution.</a:t>
            </a:r>
            <a:endParaRPr b="0" i="0" sz="1600" u="none" cap="none" strike="noStrike"/>
          </a:p>
        </p:txBody>
      </p:sp>
      <p:sp>
        <p:nvSpPr>
          <p:cNvPr id="232" name="Google Shape;232;p30"/>
          <p:cNvSpPr/>
          <p:nvPr/>
        </p:nvSpPr>
        <p:spPr>
          <a:xfrm>
            <a:off x="6370618" y="6238875"/>
            <a:ext cx="732115" cy="22860"/>
          </a:xfrm>
          <a:prstGeom prst="roundRect">
            <a:avLst>
              <a:gd fmla="val 137269" name="adj"/>
            </a:avLst>
          </a:prstGeom>
          <a:solidFill>
            <a:srgbClr val="616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0"/>
          <p:cNvSpPr/>
          <p:nvPr/>
        </p:nvSpPr>
        <p:spPr>
          <a:xfrm>
            <a:off x="7079873" y="6015037"/>
            <a:ext cx="470654" cy="470654"/>
          </a:xfrm>
          <a:prstGeom prst="roundRect">
            <a:avLst>
              <a:gd fmla="val 6667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0"/>
          <p:cNvSpPr/>
          <p:nvPr/>
        </p:nvSpPr>
        <p:spPr>
          <a:xfrm>
            <a:off x="7221081" y="6093381"/>
            <a:ext cx="188238" cy="31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450"/>
              <a:buFont typeface="IBM Plex Sans Medium"/>
              <a:buNone/>
            </a:pPr>
            <a:r>
              <a:rPr b="0" i="0" lang="en-US" sz="2450" u="none" cap="none" strike="noStrik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3</a:t>
            </a:r>
            <a:endParaRPr b="0" i="0" sz="2450" u="none" cap="none" strike="noStrike"/>
          </a:p>
        </p:txBody>
      </p:sp>
      <p:sp>
        <p:nvSpPr>
          <p:cNvPr id="235" name="Google Shape;235;p30"/>
          <p:cNvSpPr/>
          <p:nvPr/>
        </p:nvSpPr>
        <p:spPr>
          <a:xfrm>
            <a:off x="1773079" y="5988963"/>
            <a:ext cx="4391620" cy="326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050"/>
              <a:buFont typeface="IBM Plex Sans Medium"/>
              <a:buNone/>
            </a:pPr>
            <a:r>
              <a:rPr b="0" i="0" lang="en-US" sz="2050" u="none" cap="none" strike="noStrike">
                <a:solidFill>
                  <a:srgbClr val="F9CB9C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Global Aggregation via exchangeAll()</a:t>
            </a:r>
            <a:endParaRPr b="0" i="0" sz="2050" u="none" cap="none" strike="noStrike">
              <a:solidFill>
                <a:srgbClr val="F9CB9C"/>
              </a:solidFill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732115" y="6441281"/>
            <a:ext cx="5432584" cy="10040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Utilize MASS’s inter-place communication, exchangeAll(), to share local hull results between Places and aggregate them into a final global convex hull.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/>
          <p:nvPr/>
        </p:nvSpPr>
        <p:spPr>
          <a:xfrm>
            <a:off x="662474" y="520425"/>
            <a:ext cx="1272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1828800" marR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3700"/>
              <a:buFont typeface="IBM Plex Sans Medium"/>
              <a:buNone/>
            </a:pPr>
            <a:r>
              <a:rPr b="1" i="0" lang="en-US" sz="4200" u="none" cap="none" strike="noStrike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Programmability Considerations</a:t>
            </a:r>
            <a:endParaRPr b="1" i="0" sz="4200" u="none" cap="none" strike="noStrike">
              <a:solidFill>
                <a:srgbClr val="F9CB9C"/>
              </a:solidFill>
            </a:endParaRPr>
          </a:p>
        </p:txBody>
      </p:sp>
      <p:sp>
        <p:nvSpPr>
          <p:cNvPr id="243" name="Google Shape;243;p31"/>
          <p:cNvSpPr/>
          <p:nvPr/>
        </p:nvSpPr>
        <p:spPr>
          <a:xfrm>
            <a:off x="662464" y="1490305"/>
            <a:ext cx="13305473" cy="302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450"/>
              <a:buFont typeface="Roboto"/>
              <a:buNone/>
            </a:pPr>
            <a:r>
              <a:rPr b="1" i="0" lang="en-US" sz="1950" u="sng" cap="none" strike="noStrike">
                <a:solidFill>
                  <a:srgbClr val="F9CB9C"/>
                </a:solidFill>
                <a:latin typeface="Roboto"/>
                <a:ea typeface="Roboto"/>
                <a:cs typeface="Roboto"/>
                <a:sym typeface="Roboto"/>
              </a:rPr>
              <a:t>LoC</a:t>
            </a:r>
            <a:endParaRPr b="1" i="0" sz="1950" u="sng" cap="none" strike="noStrike">
              <a:solidFill>
                <a:srgbClr val="F9CB9C"/>
              </a:solidFill>
            </a:endParaRPr>
          </a:p>
        </p:txBody>
      </p:sp>
      <p:sp>
        <p:nvSpPr>
          <p:cNvPr id="244" name="Google Shape;244;p31"/>
          <p:cNvSpPr/>
          <p:nvPr/>
        </p:nvSpPr>
        <p:spPr>
          <a:xfrm>
            <a:off x="662475" y="2000231"/>
            <a:ext cx="133056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450"/>
              <a:buFont typeface="Roboto"/>
              <a:buChar char="•"/>
            </a:pPr>
            <a:r>
              <a:rPr lang="en-US" sz="14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mpiJava: Low-level communication → high LoC count</a:t>
            </a:r>
            <a:endParaRPr sz="1450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450"/>
              <a:buFont typeface="Roboto"/>
              <a:buChar char="•"/>
            </a:pPr>
            <a:r>
              <a:rPr b="0" i="0" lang="en-US" sz="14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Map Reduce - ~275</a:t>
            </a:r>
            <a:endParaRPr sz="1450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450"/>
              <a:buFont typeface="Roboto"/>
              <a:buChar char="•"/>
            </a:pPr>
            <a:r>
              <a:rPr lang="en-US" sz="14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Spark: </a:t>
            </a:r>
            <a:r>
              <a:rPr lang="en-US" sz="14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Spark reduces LOC with concise APIs for distributed tasks. ~125</a:t>
            </a:r>
            <a:endParaRPr sz="1450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1"/>
          <p:cNvSpPr/>
          <p:nvPr/>
        </p:nvSpPr>
        <p:spPr>
          <a:xfrm>
            <a:off x="662464" y="2890957"/>
            <a:ext cx="13305473" cy="605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450"/>
              <a:buFont typeface="Roboto"/>
              <a:buNone/>
            </a:pPr>
            <a:br>
              <a:rPr b="0" i="0" lang="en-US" sz="14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450" u="none" cap="none" strike="noStrike"/>
          </a:p>
        </p:txBody>
      </p:sp>
      <p:sp>
        <p:nvSpPr>
          <p:cNvPr id="246" name="Google Shape;246;p31"/>
          <p:cNvSpPr/>
          <p:nvPr/>
        </p:nvSpPr>
        <p:spPr>
          <a:xfrm>
            <a:off x="662464" y="3203255"/>
            <a:ext cx="133056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450"/>
              <a:buFont typeface="Roboto"/>
              <a:buNone/>
            </a:pPr>
            <a:r>
              <a:rPr b="1" i="0" lang="en-US" sz="1950" u="sng" cap="none" strike="noStrike">
                <a:solidFill>
                  <a:srgbClr val="F9CB9C"/>
                </a:solidFill>
                <a:latin typeface="Roboto"/>
                <a:ea typeface="Roboto"/>
                <a:cs typeface="Roboto"/>
                <a:sym typeface="Roboto"/>
              </a:rPr>
              <a:t>Boilerplate Percentage</a:t>
            </a:r>
            <a:endParaRPr b="1" i="0" sz="1950" u="sng" cap="none" strike="noStrike">
              <a:solidFill>
                <a:srgbClr val="F9CB9C"/>
              </a:solidFill>
            </a:endParaRPr>
          </a:p>
        </p:txBody>
      </p:sp>
      <p:sp>
        <p:nvSpPr>
          <p:cNvPr id="247" name="Google Shape;247;p31"/>
          <p:cNvSpPr/>
          <p:nvPr/>
        </p:nvSpPr>
        <p:spPr>
          <a:xfrm>
            <a:off x="600775" y="3631483"/>
            <a:ext cx="133056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450"/>
              <a:buFont typeface="Roboto"/>
              <a:buChar char="•"/>
            </a:pPr>
            <a:r>
              <a:rPr lang="en-US" sz="14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mpiJava: High amount of boilerplate (ex: MPI.COMM_WORLD.Send(), MPI.COMM_WORLD.Recv())</a:t>
            </a:r>
            <a:endParaRPr sz="1450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450"/>
              <a:buFont typeface="Roboto"/>
              <a:buChar char="•"/>
            </a:pPr>
            <a:r>
              <a:rPr lang="en-US" sz="14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Spark: </a:t>
            </a:r>
            <a:r>
              <a:rPr b="0" i="0" lang="en-US" sz="14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Sp</a:t>
            </a:r>
            <a:r>
              <a:rPr lang="en-US" sz="14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ar</a:t>
            </a:r>
            <a:r>
              <a:rPr b="0" i="0" lang="en-US" sz="14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k has Minimal boilerplate thanks to built-in job scheduling and partitioning</a:t>
            </a:r>
            <a:endParaRPr sz="1450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450"/>
              <a:buFont typeface="Roboto"/>
              <a:buChar char="•"/>
            </a:pPr>
            <a:r>
              <a:rPr lang="en-US" sz="14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MapReduce ~63% boilerplate code</a:t>
            </a:r>
            <a:endParaRPr sz="1450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31"/>
          <p:cNvSpPr/>
          <p:nvPr/>
        </p:nvSpPr>
        <p:spPr>
          <a:xfrm>
            <a:off x="748839" y="4747988"/>
            <a:ext cx="133056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450"/>
              <a:buFont typeface="Roboto"/>
              <a:buNone/>
            </a:pPr>
            <a:r>
              <a:rPr b="1" i="0" lang="en-US" sz="1950" u="sng" cap="none" strike="noStrike">
                <a:solidFill>
                  <a:srgbClr val="F9CB9C"/>
                </a:solidFill>
                <a:latin typeface="Roboto"/>
                <a:ea typeface="Roboto"/>
                <a:cs typeface="Roboto"/>
                <a:sym typeface="Roboto"/>
              </a:rPr>
              <a:t>Cyclomatic Complexity</a:t>
            </a:r>
            <a:endParaRPr b="1" i="0" sz="1950" u="sng" cap="none" strike="noStrike">
              <a:solidFill>
                <a:srgbClr val="F9CB9C"/>
              </a:solidFill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662550" y="5256997"/>
            <a:ext cx="13305600" cy="11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0675" lvl="0" marL="45720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450"/>
              <a:buFont typeface="Roboto"/>
              <a:buChar char="●"/>
            </a:pPr>
            <a:r>
              <a:rPr lang="en-US" sz="14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mpiJava: High due to rank-specific sections and looping through ranks</a:t>
            </a:r>
            <a:endParaRPr sz="1450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0675" lvl="0" marL="45720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450"/>
              <a:buFont typeface="Roboto"/>
              <a:buChar char="●"/>
            </a:pPr>
            <a:r>
              <a:rPr lang="en-US" sz="14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Spark: </a:t>
            </a:r>
            <a:r>
              <a:rPr b="0" i="0" lang="en-US" sz="14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Low complexity due to modular functions and pre-built transformations.</a:t>
            </a:r>
            <a:endParaRPr sz="1450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0675" lvl="0" marL="4572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450"/>
              <a:buFont typeface="Roboto"/>
              <a:buChar char="●"/>
            </a:pPr>
            <a:r>
              <a:rPr b="0" i="0" lang="en-US" sz="14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r>
              <a:rPr lang="en-US" sz="14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Reduce: Current cyclomatic complexity of 9</a:t>
            </a:r>
            <a:endParaRPr b="0" i="0" sz="1450" u="none" cap="none" strike="noStrike"/>
          </a:p>
        </p:txBody>
      </p:sp>
      <p:sp>
        <p:nvSpPr>
          <p:cNvPr id="250" name="Google Shape;250;p31"/>
          <p:cNvSpPr/>
          <p:nvPr/>
        </p:nvSpPr>
        <p:spPr>
          <a:xfrm>
            <a:off x="662464" y="6591419"/>
            <a:ext cx="13305473" cy="302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450"/>
              <a:buFont typeface="Roboto"/>
              <a:buNone/>
            </a:pPr>
            <a:r>
              <a:rPr b="1" i="0" lang="en-US" sz="1950" u="sng" cap="none" strike="noStrike">
                <a:solidFill>
                  <a:srgbClr val="F9CB9C"/>
                </a:solidFill>
                <a:latin typeface="Roboto"/>
                <a:ea typeface="Roboto"/>
                <a:cs typeface="Roboto"/>
                <a:sym typeface="Roboto"/>
              </a:rPr>
              <a:t>Lack of Cohesion in Methods </a:t>
            </a:r>
            <a:endParaRPr b="1" i="0" sz="1950" u="sng" cap="none" strike="noStrike">
              <a:solidFill>
                <a:srgbClr val="F9CB9C"/>
              </a:solidFill>
            </a:endParaRPr>
          </a:p>
        </p:txBody>
      </p:sp>
      <p:sp>
        <p:nvSpPr>
          <p:cNvPr id="251" name="Google Shape;251;p31"/>
          <p:cNvSpPr/>
          <p:nvPr/>
        </p:nvSpPr>
        <p:spPr>
          <a:xfrm>
            <a:off x="662475" y="7107201"/>
            <a:ext cx="133056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0675" lvl="0" marL="45720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450"/>
              <a:buFont typeface="Roboto"/>
              <a:buChar char="●"/>
            </a:pPr>
            <a:r>
              <a:rPr lang="en-US" sz="14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Spark: </a:t>
            </a:r>
            <a:r>
              <a:rPr b="0" i="0" lang="en-US" sz="14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High cohesion as Spark methods are task-specific and reusable.</a:t>
            </a:r>
            <a:endParaRPr b="0" i="0" sz="1450" u="none" cap="none" strike="noStrike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0675" lvl="0" marL="4572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450"/>
              <a:buFont typeface="Roboto"/>
              <a:buChar char="●"/>
            </a:pPr>
            <a:r>
              <a:rPr b="0" i="0" lang="en-US" sz="14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MapReduce: </a:t>
            </a:r>
            <a:r>
              <a:rPr lang="en-US" sz="14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0" i="0" lang="en-US" sz="14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igher L</a:t>
            </a:r>
            <a:r>
              <a:rPr lang="en-US" sz="14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COM due to functional separation between jobs rather than a shared state</a:t>
            </a:r>
            <a:br>
              <a:rPr b="0" i="0" lang="en-US" sz="14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450" u="none" cap="none" strike="noStrik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/>
          <p:nvPr/>
        </p:nvSpPr>
        <p:spPr>
          <a:xfrm>
            <a:off x="1177632" y="554925"/>
            <a:ext cx="10327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274320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 Medium"/>
              <a:buNone/>
            </a:pPr>
            <a:r>
              <a:rPr b="1" i="0" lang="en-US" sz="4450" u="sng" cap="none" strike="noStrike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Restoration Information</a:t>
            </a:r>
            <a:endParaRPr b="1" i="0" sz="4450" u="sng" cap="none" strike="noStrike">
              <a:solidFill>
                <a:srgbClr val="F9CB9C"/>
              </a:solidFill>
            </a:endParaRPr>
          </a:p>
        </p:txBody>
      </p:sp>
      <p:sp>
        <p:nvSpPr>
          <p:cNvPr id="258" name="Google Shape;258;p32"/>
          <p:cNvSpPr/>
          <p:nvPr/>
        </p:nvSpPr>
        <p:spPr>
          <a:xfrm>
            <a:off x="1671165" y="782712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pic>
        <p:nvPicPr>
          <p:cNvPr descr="preencoded.png" id="259" name="Google Shape;259;p3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1995416"/>
            <a:ext cx="13042821" cy="2268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/>
          <p:nvPr/>
        </p:nvSpPr>
        <p:spPr>
          <a:xfrm>
            <a:off x="739151" y="796525"/>
            <a:ext cx="135513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96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150"/>
              <a:buFont typeface="IBM Plex Sans Medium"/>
              <a:buNone/>
            </a:pPr>
            <a:r>
              <a:rPr b="1" i="0" lang="en-US" sz="4050" u="none" cap="none" strike="noStrike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Problem: Wolf Depletion and Ecosystem Impact</a:t>
            </a:r>
            <a:endParaRPr b="1" i="0" sz="4050" u="none" cap="none" strike="noStrike">
              <a:solidFill>
                <a:srgbClr val="F9CB9C"/>
              </a:solidFill>
            </a:endParaRPr>
          </a:p>
        </p:txBody>
      </p:sp>
      <p:pic>
        <p:nvPicPr>
          <p:cNvPr descr="preencoded.png" id="89" name="Google Shape;8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140" y="2248133"/>
            <a:ext cx="4040148" cy="276427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/>
          <p:nvPr/>
        </p:nvSpPr>
        <p:spPr>
          <a:xfrm>
            <a:off x="739140" y="5117962"/>
            <a:ext cx="26397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2050"/>
              <a:buFont typeface="IBM Plex Sans Medium"/>
              <a:buNone/>
            </a:pPr>
            <a:r>
              <a:rPr b="1" i="0" lang="en-US" sz="2050" cap="none" strike="noStrike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Historical Decline</a:t>
            </a:r>
            <a:endParaRPr b="1" i="0" sz="2050" cap="none" strike="noStrike">
              <a:solidFill>
                <a:srgbClr val="F9CB9C"/>
              </a:solidFill>
            </a:endParaRPr>
          </a:p>
        </p:txBody>
      </p:sp>
      <p:sp>
        <p:nvSpPr>
          <p:cNvPr id="91" name="Google Shape;91;p19"/>
          <p:cNvSpPr/>
          <p:nvPr/>
        </p:nvSpPr>
        <p:spPr>
          <a:xfrm>
            <a:off x="739140" y="5553432"/>
            <a:ext cx="4040148" cy="1013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The last wolf pack in Yellowstone was eradicated in 1926. Their absence created an ecosystem imbalance.</a:t>
            </a:r>
            <a:endParaRPr b="0" i="0" sz="1650" u="none" cap="none" strike="noStrike"/>
          </a:p>
        </p:txBody>
      </p:sp>
      <p:pic>
        <p:nvPicPr>
          <p:cNvPr descr="preencoded.png" id="92" name="Google Shape;9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1972" y="2285508"/>
            <a:ext cx="4040148" cy="276427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/>
          <p:nvPr/>
        </p:nvSpPr>
        <p:spPr>
          <a:xfrm>
            <a:off x="5280047" y="5180900"/>
            <a:ext cx="44700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2050"/>
              <a:buFont typeface="IBM Plex Sans Medium"/>
              <a:buNone/>
            </a:pPr>
            <a:r>
              <a:rPr b="1" i="0" lang="en-US" sz="2050" u="none" cap="none" strike="noStrike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Reintroduction and Recovery</a:t>
            </a:r>
            <a:endParaRPr b="1" i="0" sz="2050" u="none" cap="none" strike="noStrike">
              <a:solidFill>
                <a:srgbClr val="F9CB9C"/>
              </a:solidFill>
            </a:endParaRPr>
          </a:p>
        </p:txBody>
      </p:sp>
      <p:sp>
        <p:nvSpPr>
          <p:cNvPr id="94" name="Google Shape;94;p19"/>
          <p:cNvSpPr/>
          <p:nvPr/>
        </p:nvSpPr>
        <p:spPr>
          <a:xfrm>
            <a:off x="5301972" y="5553432"/>
            <a:ext cx="4040148" cy="1013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In 1995, wolves were reintroduced, restoring balance and promoting biodiversity.</a:t>
            </a:r>
            <a:endParaRPr b="0" i="0" sz="1650" u="none" cap="none" strike="noStrike"/>
          </a:p>
        </p:txBody>
      </p:sp>
      <p:pic>
        <p:nvPicPr>
          <p:cNvPr descr="preencoded.png" id="95" name="Google Shape;9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64804" y="2285508"/>
            <a:ext cx="4040148" cy="276427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/>
          <p:nvPr/>
        </p:nvSpPr>
        <p:spPr>
          <a:xfrm>
            <a:off x="9864798" y="5180950"/>
            <a:ext cx="40401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2050"/>
              <a:buFont typeface="IBM Plex Sans Medium"/>
              <a:buNone/>
            </a:pPr>
            <a:r>
              <a:rPr b="1" i="0" lang="en-US" sz="2050" u="none" cap="none" strike="noStrike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Ecological Importance</a:t>
            </a:r>
            <a:endParaRPr b="1" i="0" sz="2050" u="none" cap="none" strike="noStrike">
              <a:solidFill>
                <a:srgbClr val="F9CB9C"/>
              </a:solidFill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9864804" y="5553432"/>
            <a:ext cx="4040148" cy="1689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Wolves regulate elk populations, preventing overgrazing and fostering healthy riparian zones. They contribute to the food web by providing carrion for scavengers.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/>
          <p:nvPr/>
        </p:nvSpPr>
        <p:spPr>
          <a:xfrm>
            <a:off x="6280190" y="108977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 Medium"/>
              <a:buNone/>
            </a:pPr>
            <a:r>
              <a:rPr b="1" i="0" lang="en-US" sz="4450" cap="none" strike="noStrike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Solution: Geofencing for Wolf Protection</a:t>
            </a:r>
            <a:endParaRPr b="1" i="0" sz="4450" cap="none" strike="noStrike">
              <a:solidFill>
                <a:srgbClr val="F9CB9C"/>
              </a:solidFill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6280190" y="2847499"/>
            <a:ext cx="3664863" cy="2395657"/>
          </a:xfrm>
          <a:prstGeom prst="roundRect">
            <a:avLst>
              <a:gd fmla="val 1420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/>
          <p:nvPr/>
        </p:nvSpPr>
        <p:spPr>
          <a:xfrm>
            <a:off x="6507004" y="30743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 Medium"/>
              <a:buNone/>
            </a:pPr>
            <a:r>
              <a:rPr b="1" i="0" lang="en-US" sz="2200" u="none" cap="none" strike="noStrike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Dynamic Boundaries</a:t>
            </a:r>
            <a:endParaRPr b="1" i="0" sz="2200" u="none" cap="none" strike="noStrike">
              <a:solidFill>
                <a:srgbClr val="F9CB9C"/>
              </a:solidFill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6507004" y="3564731"/>
            <a:ext cx="321123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Utilizing convex hull algorithms, we can create a dynamic, naturally determined "fence" to protect wolves.</a:t>
            </a:r>
            <a:endParaRPr b="0" i="0" sz="1750" u="none" cap="none" strike="noStrike"/>
          </a:p>
        </p:txBody>
      </p:sp>
      <p:sp>
        <p:nvSpPr>
          <p:cNvPr id="108" name="Google Shape;108;p20"/>
          <p:cNvSpPr/>
          <p:nvPr/>
        </p:nvSpPr>
        <p:spPr>
          <a:xfrm>
            <a:off x="10171867" y="2847499"/>
            <a:ext cx="3664863" cy="2395657"/>
          </a:xfrm>
          <a:prstGeom prst="roundRect">
            <a:avLst>
              <a:gd fmla="val 1420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10398681" y="30743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 Medium"/>
              <a:buNone/>
            </a:pPr>
            <a:r>
              <a:rPr b="1" i="0" lang="en-US" sz="2200" u="none" cap="none" strike="noStrike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Drone Surveillance</a:t>
            </a:r>
            <a:endParaRPr b="1" i="0" sz="2200" u="none" cap="none" strike="noStrike">
              <a:solidFill>
                <a:srgbClr val="F9CB9C"/>
              </a:solidFill>
            </a:endParaRPr>
          </a:p>
        </p:txBody>
      </p:sp>
      <p:sp>
        <p:nvSpPr>
          <p:cNvPr id="110" name="Google Shape;110;p20"/>
          <p:cNvSpPr/>
          <p:nvPr/>
        </p:nvSpPr>
        <p:spPr>
          <a:xfrm>
            <a:off x="10398681" y="3564731"/>
            <a:ext cx="321123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The perimeter can be patrolled by drones, ensuring effective monitoring and enforcement.</a:t>
            </a:r>
            <a:endParaRPr b="0" i="0" sz="1750" u="none" cap="none" strike="noStrike"/>
          </a:p>
        </p:txBody>
      </p:sp>
      <p:sp>
        <p:nvSpPr>
          <p:cNvPr id="111" name="Google Shape;111;p20"/>
          <p:cNvSpPr/>
          <p:nvPr/>
        </p:nvSpPr>
        <p:spPr>
          <a:xfrm>
            <a:off x="6280190" y="5469969"/>
            <a:ext cx="7556421" cy="1669852"/>
          </a:xfrm>
          <a:prstGeom prst="roundRect">
            <a:avLst>
              <a:gd fmla="val 2038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6506998" y="5696775"/>
            <a:ext cx="4153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 Medium"/>
              <a:buNone/>
            </a:pPr>
            <a:r>
              <a:rPr b="1" i="0" lang="en-US" sz="2200" u="none" cap="none" strike="noStrike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Penalties for Violations</a:t>
            </a:r>
            <a:endParaRPr b="1" i="0" sz="2200" u="none" cap="none" strike="noStrike">
              <a:solidFill>
                <a:srgbClr val="F9CB9C"/>
              </a:solidFill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6507004" y="6187202"/>
            <a:ext cx="710279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Hunters found within or crossing the geofenced area will face strict penalties.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9" name="Google Shape;11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4555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0" name="Google Shape;12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2245" y="398574"/>
            <a:ext cx="4134325" cy="16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/>
          <p:nvPr/>
        </p:nvSpPr>
        <p:spPr>
          <a:xfrm>
            <a:off x="687477" y="2995725"/>
            <a:ext cx="121662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3850"/>
              <a:buFont typeface="IBM Plex Sans Medium"/>
              <a:buNone/>
            </a:pPr>
            <a:r>
              <a:rPr b="1" i="0" lang="en-US" sz="4150" u="none" cap="none" strike="noStrike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Convex Hull Monotone Chain Algorithm</a:t>
            </a:r>
            <a:endParaRPr b="1" i="0" sz="4150" u="none" cap="none" strike="noStrike">
              <a:solidFill>
                <a:srgbClr val="F9CB9C"/>
              </a:solidFill>
            </a:endParaRPr>
          </a:p>
        </p:txBody>
      </p:sp>
      <p:sp>
        <p:nvSpPr>
          <p:cNvPr id="122" name="Google Shape;122;p21"/>
          <p:cNvSpPr/>
          <p:nvPr/>
        </p:nvSpPr>
        <p:spPr>
          <a:xfrm>
            <a:off x="970598" y="3904178"/>
            <a:ext cx="22860" cy="3787378"/>
          </a:xfrm>
          <a:prstGeom prst="roundRect">
            <a:avLst>
              <a:gd fmla="val 128902" name="adj"/>
            </a:avLst>
          </a:prstGeom>
          <a:solidFill>
            <a:srgbClr val="616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/>
          <p:nvPr/>
        </p:nvSpPr>
        <p:spPr>
          <a:xfrm>
            <a:off x="1180148" y="4334708"/>
            <a:ext cx="687467" cy="22860"/>
          </a:xfrm>
          <a:prstGeom prst="roundRect">
            <a:avLst>
              <a:gd fmla="val 128902" name="adj"/>
            </a:avLst>
          </a:prstGeom>
          <a:solidFill>
            <a:srgbClr val="616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761048" y="4125158"/>
            <a:ext cx="441960" cy="441960"/>
          </a:xfrm>
          <a:prstGeom prst="roundRect">
            <a:avLst>
              <a:gd fmla="val 6667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893564" y="4198739"/>
            <a:ext cx="176808" cy="294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300"/>
              <a:buFont typeface="IBM Plex Sans Medium"/>
              <a:buNone/>
            </a:pPr>
            <a:r>
              <a:rPr b="0" i="0" lang="en-US" sz="2300" u="none" cap="none" strike="noStrik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</a:t>
            </a:r>
            <a:endParaRPr b="0" i="0" sz="2300" u="none" cap="none" strike="noStrike"/>
          </a:p>
        </p:txBody>
      </p:sp>
      <p:sp>
        <p:nvSpPr>
          <p:cNvPr id="126" name="Google Shape;126;p21"/>
          <p:cNvSpPr/>
          <p:nvPr/>
        </p:nvSpPr>
        <p:spPr>
          <a:xfrm>
            <a:off x="2062401" y="4100512"/>
            <a:ext cx="2632829" cy="306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00"/>
              <a:buFont typeface="IBM Plex Sans Medium"/>
              <a:buNone/>
            </a:pPr>
            <a:r>
              <a:rPr b="0" i="0" lang="en-US" sz="1900" u="none" cap="none" strike="noStrike">
                <a:solidFill>
                  <a:srgbClr val="F9CB9C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1. Data Point Collection</a:t>
            </a:r>
            <a:endParaRPr b="0" i="0" sz="1900" u="none" cap="none" strike="noStrike">
              <a:solidFill>
                <a:srgbClr val="F9CB9C"/>
              </a:solidFill>
            </a:endParaRPr>
          </a:p>
        </p:txBody>
      </p:sp>
      <p:sp>
        <p:nvSpPr>
          <p:cNvPr id="127" name="Google Shape;127;p21"/>
          <p:cNvSpPr/>
          <p:nvPr/>
        </p:nvSpPr>
        <p:spPr>
          <a:xfrm>
            <a:off x="2062401" y="4525089"/>
            <a:ext cx="11880533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Begin by collecting data points representing wolf </a:t>
            </a:r>
            <a:r>
              <a:rPr lang="en-US" sz="150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sighting locations.</a:t>
            </a:r>
            <a:endParaRPr b="0" i="0" sz="1500" u="none" cap="none" strike="noStrike"/>
          </a:p>
        </p:txBody>
      </p:sp>
      <p:sp>
        <p:nvSpPr>
          <p:cNvPr id="128" name="Google Shape;128;p21"/>
          <p:cNvSpPr/>
          <p:nvPr/>
        </p:nvSpPr>
        <p:spPr>
          <a:xfrm>
            <a:off x="1180148" y="5662613"/>
            <a:ext cx="687467" cy="22860"/>
          </a:xfrm>
          <a:prstGeom prst="roundRect">
            <a:avLst>
              <a:gd fmla="val 128902" name="adj"/>
            </a:avLst>
          </a:prstGeom>
          <a:solidFill>
            <a:srgbClr val="616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761048" y="5453063"/>
            <a:ext cx="441960" cy="441960"/>
          </a:xfrm>
          <a:prstGeom prst="roundRect">
            <a:avLst>
              <a:gd fmla="val 6667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/>
          <p:nvPr/>
        </p:nvSpPr>
        <p:spPr>
          <a:xfrm>
            <a:off x="893564" y="5526643"/>
            <a:ext cx="176808" cy="294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300"/>
              <a:buFont typeface="IBM Plex Sans Medium"/>
              <a:buNone/>
            </a:pPr>
            <a:r>
              <a:rPr b="0" i="0" lang="en-US" sz="2300" u="none" cap="none" strike="noStrik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2</a:t>
            </a:r>
            <a:endParaRPr b="0" i="0" sz="2300" u="none" cap="none" strike="noStrike"/>
          </a:p>
        </p:txBody>
      </p:sp>
      <p:sp>
        <p:nvSpPr>
          <p:cNvPr id="131" name="Google Shape;131;p21"/>
          <p:cNvSpPr/>
          <p:nvPr/>
        </p:nvSpPr>
        <p:spPr>
          <a:xfrm>
            <a:off x="2062401" y="5428417"/>
            <a:ext cx="30927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00"/>
              <a:buFont typeface="IBM Plex Sans Medium"/>
              <a:buNone/>
            </a:pPr>
            <a:r>
              <a:rPr b="0" i="0" lang="en-US" sz="1900" u="none" cap="none" strike="noStrike">
                <a:solidFill>
                  <a:srgbClr val="F9CB9C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2. Sorting</a:t>
            </a:r>
            <a:endParaRPr b="0" i="0" sz="1900" u="none" cap="none" strike="noStrike">
              <a:solidFill>
                <a:srgbClr val="F9CB9C"/>
              </a:solidFill>
            </a:endParaRPr>
          </a:p>
        </p:txBody>
      </p:sp>
      <p:sp>
        <p:nvSpPr>
          <p:cNvPr id="132" name="Google Shape;132;p21"/>
          <p:cNvSpPr/>
          <p:nvPr/>
        </p:nvSpPr>
        <p:spPr>
          <a:xfrm>
            <a:off x="2062401" y="5852993"/>
            <a:ext cx="11880533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Next, sort the points by x-coordinate (then y-coordinate in case of a tie).</a:t>
            </a:r>
            <a:endParaRPr b="0" i="0" sz="1500" u="none" cap="none" strike="noStrike"/>
          </a:p>
        </p:txBody>
      </p:sp>
      <p:sp>
        <p:nvSpPr>
          <p:cNvPr id="133" name="Google Shape;133;p21"/>
          <p:cNvSpPr/>
          <p:nvPr/>
        </p:nvSpPr>
        <p:spPr>
          <a:xfrm>
            <a:off x="1180148" y="6990517"/>
            <a:ext cx="687467" cy="22860"/>
          </a:xfrm>
          <a:prstGeom prst="roundRect">
            <a:avLst>
              <a:gd fmla="val 128902" name="adj"/>
            </a:avLst>
          </a:prstGeom>
          <a:solidFill>
            <a:srgbClr val="616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/>
          <p:nvPr/>
        </p:nvSpPr>
        <p:spPr>
          <a:xfrm>
            <a:off x="761048" y="6780967"/>
            <a:ext cx="441960" cy="441960"/>
          </a:xfrm>
          <a:prstGeom prst="roundRect">
            <a:avLst>
              <a:gd fmla="val 6667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/>
          <p:nvPr/>
        </p:nvSpPr>
        <p:spPr>
          <a:xfrm>
            <a:off x="893564" y="6854547"/>
            <a:ext cx="176808" cy="294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300"/>
              <a:buFont typeface="IBM Plex Sans Medium"/>
              <a:buNone/>
            </a:pPr>
            <a:r>
              <a:rPr b="0" i="0" lang="en-US" sz="2300" u="none" cap="none" strike="noStrik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3</a:t>
            </a:r>
            <a:endParaRPr b="0" i="0" sz="2300" u="none" cap="none" strike="noStrike"/>
          </a:p>
        </p:txBody>
      </p:sp>
      <p:sp>
        <p:nvSpPr>
          <p:cNvPr id="136" name="Google Shape;136;p21"/>
          <p:cNvSpPr/>
          <p:nvPr/>
        </p:nvSpPr>
        <p:spPr>
          <a:xfrm>
            <a:off x="2062400" y="6756325"/>
            <a:ext cx="51351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00"/>
              <a:buFont typeface="IBM Plex Sans Medium"/>
              <a:buNone/>
            </a:pPr>
            <a:r>
              <a:rPr b="0" i="0" lang="en-US" sz="1900" u="none" cap="none" strike="noStrike">
                <a:solidFill>
                  <a:srgbClr val="F9CB9C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3. Clockwise Rotation Check and Hull Creation</a:t>
            </a:r>
            <a:endParaRPr b="0" i="0" sz="1900" u="none" cap="none" strike="noStrike">
              <a:solidFill>
                <a:srgbClr val="F9CB9C"/>
              </a:solidFill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2062401" y="7180898"/>
            <a:ext cx="11880533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Finally, the algorithm checks for clockwise rotation using the cross product to identify the smallest convex polygon.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/>
          <p:nvPr/>
        </p:nvSpPr>
        <p:spPr>
          <a:xfrm>
            <a:off x="396814" y="311825"/>
            <a:ext cx="6821700" cy="1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2200"/>
              <a:buFont typeface="IBM Plex Sans Medium"/>
              <a:buNone/>
            </a:pPr>
            <a:r>
              <a:rPr b="1" i="0" lang="en-US" sz="4200" u="none" cap="none" strike="noStrike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Important Code Snippet:</a:t>
            </a:r>
            <a:br>
              <a:rPr b="0" i="0" lang="en-US" sz="4200" u="none" cap="none" strike="noStrike">
                <a:solidFill>
                  <a:srgbClr val="F9CB9C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</a:br>
            <a:br>
              <a:rPr b="0" i="0" lang="en-US" sz="2200" u="none" cap="none" strike="noStrik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</a:br>
            <a:r>
              <a:rPr b="1" i="0" lang="en-US" sz="3100" u="none" cap="none" strike="noStrike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MPI:</a:t>
            </a:r>
            <a:br>
              <a:rPr b="0" i="0" lang="en-US" sz="2200" u="none" cap="none" strike="noStrik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</a:br>
            <a:endParaRPr b="0" i="0" sz="2200" u="none" cap="none" strike="noStrike"/>
          </a:p>
        </p:txBody>
      </p:sp>
      <p:pic>
        <p:nvPicPr>
          <p:cNvPr descr="preencoded.png" id="144" name="Google Shape;14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025" y="2110600"/>
            <a:ext cx="7192849" cy="5637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5" name="Google Shape;14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3875" y="3627050"/>
            <a:ext cx="6821698" cy="22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/>
          <p:nvPr/>
        </p:nvSpPr>
        <p:spPr>
          <a:xfrm>
            <a:off x="396835" y="13509665"/>
            <a:ext cx="283523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2200"/>
              <a:buFont typeface="IBM Plex Sans Medium"/>
              <a:buNone/>
            </a:pPr>
            <a:br>
              <a:rPr b="0" i="0" lang="en-US" sz="2200" u="none" cap="none" strike="noStrik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</a:br>
            <a:endParaRPr b="0" i="0" sz="22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/>
          <p:nvPr/>
        </p:nvSpPr>
        <p:spPr>
          <a:xfrm>
            <a:off x="793790" y="89368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 Medium"/>
              <a:buNone/>
            </a:pPr>
            <a:r>
              <a:rPr b="1" i="0" lang="en-US" sz="3350" u="none" cap="none" strike="noStrike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Spark:</a:t>
            </a:r>
            <a:endParaRPr b="1" i="0" sz="3350" u="none" cap="none" strike="noStrike">
              <a:solidFill>
                <a:srgbClr val="F9CB9C"/>
              </a:solidFill>
            </a:endParaRPr>
          </a:p>
        </p:txBody>
      </p:sp>
      <p:pic>
        <p:nvPicPr>
          <p:cNvPr descr="preencoded.png" id="153" name="Google Shape;15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056090"/>
            <a:ext cx="13042821" cy="466165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/>
          <p:nvPr/>
        </p:nvSpPr>
        <p:spPr>
          <a:xfrm>
            <a:off x="793790" y="6972895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2200"/>
              <a:buFont typeface="IBM Plex Sans Medium"/>
              <a:buNone/>
            </a:pPr>
            <a:r>
              <a:rPr b="1" i="0" lang="en-US" sz="3100" u="none" cap="none" strike="noStrike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MapReduce:</a:t>
            </a:r>
            <a:endParaRPr b="1" i="0" sz="3100" u="none" cap="none" strike="noStrike">
              <a:solidFill>
                <a:srgbClr val="F9CB9C"/>
              </a:solidFill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750" y="980175"/>
            <a:ext cx="5455232" cy="34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450" y="4600325"/>
            <a:ext cx="6011076" cy="35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1475" y="477900"/>
            <a:ext cx="5447149" cy="229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80550" y="2845900"/>
            <a:ext cx="4072375" cy="508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/>
        </p:nvSpPr>
        <p:spPr>
          <a:xfrm>
            <a:off x="727226" y="571375"/>
            <a:ext cx="125214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050"/>
              <a:buFont typeface="IBM Plex Sans Medium"/>
              <a:buNone/>
            </a:pPr>
            <a:r>
              <a:rPr b="1" i="0" lang="en-US" sz="4150" cap="none" strike="noStrike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Sequential Solution Demo:</a:t>
            </a:r>
            <a:endParaRPr b="1" i="0" sz="4150" cap="none" strike="noStrike">
              <a:solidFill>
                <a:srgbClr val="F9CB9C"/>
              </a:solidFill>
            </a:endParaRPr>
          </a:p>
        </p:txBody>
      </p:sp>
      <p:pic>
        <p:nvPicPr>
          <p:cNvPr descr="preencoded.png" id="171" name="Google Shape;17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234" y="1636157"/>
            <a:ext cx="12713613" cy="6409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793790" y="1605162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 Medium"/>
              <a:buNone/>
            </a:pPr>
            <a:r>
              <a:rPr b="1" i="0" lang="en-US" sz="3500" u="sng" cap="none" strike="noStrike">
                <a:solidFill>
                  <a:srgbClr val="F9CB9C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Spark:</a:t>
            </a:r>
            <a:endParaRPr b="0" i="0" sz="3500" u="sng" cap="none" strike="noStrike">
              <a:solidFill>
                <a:srgbClr val="F9CB9C"/>
              </a:solidFill>
            </a:endParaRPr>
          </a:p>
        </p:txBody>
      </p:sp>
      <p:pic>
        <p:nvPicPr>
          <p:cNvPr descr="preencoded.png" id="178" name="Google Shape;17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807356"/>
            <a:ext cx="13042821" cy="126503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/>
          <p:nvPr/>
        </p:nvSpPr>
        <p:spPr>
          <a:xfrm>
            <a:off x="793790" y="4656534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180" name="Google Shape;180;p26"/>
          <p:cNvSpPr/>
          <p:nvPr/>
        </p:nvSpPr>
        <p:spPr>
          <a:xfrm>
            <a:off x="793800" y="4565709"/>
            <a:ext cx="13042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1" i="0" lang="en-US" sz="3500" u="sng" cap="none" strike="noStrike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MPI:</a:t>
            </a:r>
            <a:endParaRPr b="1" i="0" sz="3500" u="sng" cap="none" strike="noStrike">
              <a:solidFill>
                <a:srgbClr val="F9CB9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793790" y="5892641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800" y="5677000"/>
            <a:ext cx="13042801" cy="126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691700" y="514350"/>
            <a:ext cx="139386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286000" rtl="0" algn="l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2350"/>
              <a:buFont typeface="IBM Plex Sans Medium"/>
              <a:buNone/>
            </a:pPr>
            <a:r>
              <a:rPr b="1" lang="en-US" sz="4200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Parallelized Solution Execution</a:t>
            </a:r>
            <a:endParaRPr b="1" sz="4200">
              <a:solidFill>
                <a:srgbClr val="F9CB9C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